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Gelasio" charset="0"/>
      <p:regular r:id="rId17"/>
    </p:embeddedFont>
    <p:embeddedFont>
      <p:font typeface="Gelasio SemiBold" charset="0"/>
      <p:regular r:id="rId18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07" d="100"/>
          <a:sy n="107" d="100"/>
        </p:scale>
        <p:origin x="-1650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3849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DCFB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6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3"/>
          <p:cNvSpPr/>
          <p:nvPr/>
        </p:nvSpPr>
        <p:spPr>
          <a:xfrm>
            <a:off x="3453415" y="495580"/>
            <a:ext cx="5620633" cy="13289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ru-RU" sz="2800" b="1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Проект: «</a:t>
            </a:r>
            <a:r>
              <a:rPr lang="en-US" sz="2800" b="1" dirty="0" err="1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Бессмертный</a:t>
            </a:r>
            <a:r>
              <a:rPr lang="en-US" sz="2800" b="1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материнский</a:t>
            </a:r>
            <a:r>
              <a:rPr lang="en-US" sz="2800" b="1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подвиг</a:t>
            </a:r>
            <a:endParaRPr lang="ru-RU" sz="2800" b="1" dirty="0">
              <a:solidFill>
                <a:srgbClr val="484237"/>
              </a:solidFill>
              <a:latin typeface="Times New Roman" pitchFamily="18" charset="0"/>
              <a:ea typeface="Gelasio SemiBold" pitchFamily="34" charset="-122"/>
              <a:cs typeface="Times New Roman" pitchFamily="18" charset="0"/>
            </a:endParaRPr>
          </a:p>
          <a:p>
            <a:pPr marL="0" indent="0" algn="ctr">
              <a:lnSpc>
                <a:spcPct val="104000"/>
              </a:lnSpc>
              <a:buNone/>
            </a:pPr>
            <a:r>
              <a:rPr lang="en-US" sz="2800" b="1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Усть-Алданского</a:t>
            </a:r>
            <a:r>
              <a:rPr lang="en-US" sz="2800" b="1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улуса</a:t>
            </a:r>
            <a:r>
              <a:rPr lang="ru-RU" sz="2800" b="1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»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3231472" y="2228657"/>
            <a:ext cx="5912528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2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Цифровая мемориальная летопись о </a:t>
            </a:r>
            <a:r>
              <a:rPr lang="en-US" sz="2000" dirty="0" err="1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матерях</a:t>
            </a:r>
            <a:r>
              <a:rPr lang="en-US" sz="2000" dirty="0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,</a:t>
            </a:r>
          </a:p>
          <a:p>
            <a:pPr marL="0" indent="0" algn="ctr">
              <a:lnSpc>
                <a:spcPct val="133000"/>
              </a:lnSpc>
              <a:buNone/>
            </a:pPr>
            <a:r>
              <a:rPr lang="en-US" sz="2000" dirty="0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2000" dirty="0" err="1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проводивших</a:t>
            </a:r>
            <a:r>
              <a:rPr lang="en-US" sz="2000" dirty="0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 </a:t>
            </a:r>
            <a:r>
              <a:rPr lang="en-US" sz="2000" dirty="0" err="1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своих</a:t>
            </a:r>
            <a:r>
              <a:rPr lang="en-US" sz="2000" dirty="0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2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детей на </a:t>
            </a:r>
            <a:r>
              <a:rPr lang="en-US" sz="2000" dirty="0" err="1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фронт</a:t>
            </a:r>
            <a:r>
              <a:rPr lang="en-US" sz="2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endParaRPr lang="en-US" sz="2000" dirty="0" smtClean="0">
              <a:solidFill>
                <a:srgbClr val="746558"/>
              </a:solidFill>
              <a:latin typeface="Gelasio" pitchFamily="34" charset="0"/>
              <a:ea typeface="Gelasio" pitchFamily="34" charset="-122"/>
              <a:cs typeface="Gelasio" pitchFamily="34" charset="-120"/>
            </a:endParaRPr>
          </a:p>
          <a:p>
            <a:pPr marL="0" indent="0" algn="ctr">
              <a:lnSpc>
                <a:spcPct val="133000"/>
              </a:lnSpc>
              <a:buNone/>
            </a:pPr>
            <a:r>
              <a:rPr lang="en-US" sz="2000" dirty="0" err="1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Великой</a:t>
            </a:r>
            <a:r>
              <a:rPr lang="en-US" sz="2000" dirty="0" smtClean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r>
              <a:rPr lang="en-US" sz="2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Отечественной войны</a:t>
            </a:r>
            <a:endParaRPr lang="en-US" sz="2000" dirty="0"/>
          </a:p>
        </p:txBody>
      </p:sp>
      <p:sp>
        <p:nvSpPr>
          <p:cNvPr id="10" name="Shape 5"/>
          <p:cNvSpPr/>
          <p:nvPr/>
        </p:nvSpPr>
        <p:spPr>
          <a:xfrm>
            <a:off x="4830065" y="4818387"/>
            <a:ext cx="4243983" cy="266402"/>
          </a:xfrm>
          <a:prstGeom prst="roundRect">
            <a:avLst>
              <a:gd name="adj" fmla="val 6386"/>
            </a:avLst>
          </a:prstGeom>
          <a:solidFill>
            <a:srgbClr val="ECE6DF"/>
          </a:solidFill>
          <a:ln/>
        </p:spPr>
        <p:txBody>
          <a:bodyPr/>
          <a:lstStyle/>
          <a:p>
            <a:endParaRPr lang="ru-RU" dirty="0"/>
          </a:p>
        </p:txBody>
      </p:sp>
      <p:sp>
        <p:nvSpPr>
          <p:cNvPr id="11" name="Text 6"/>
          <p:cNvSpPr/>
          <p:nvPr/>
        </p:nvSpPr>
        <p:spPr>
          <a:xfrm>
            <a:off x="4792715" y="4860877"/>
            <a:ext cx="4531072" cy="181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ТАМАРА ОРЛОВА · ЦЕНТР ЭЛЕКТРОННЫХ РЕСУРСОВ,</a:t>
            </a:r>
            <a:r>
              <a:rPr lang="sah-RU" sz="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МКУ </a:t>
            </a:r>
            <a:r>
              <a:rPr lang="ru-RU" sz="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«УСТЬ-АЛДАНСКАЯ МЦБС»</a:t>
            </a:r>
            <a:r>
              <a:rPr lang="en-US" sz="8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</a:t>
            </a:r>
            <a:endParaRPr lang="en-US" sz="800" dirty="0"/>
          </a:p>
        </p:txBody>
      </p:sp>
      <p:pic>
        <p:nvPicPr>
          <p:cNvPr id="2050" name="Picture 2" descr="d:\Users\OrlovaTG\Desktop\,\Фотки картинки\Screenshot 2026-05-06 at 16-15-31 Тойон Мүрү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6167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427583"/>
            <a:ext cx="4369966" cy="3807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3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Качественные результаты</a:t>
            </a:r>
            <a:endParaRPr lang="en-US" sz="2350" dirty="0"/>
          </a:p>
        </p:txBody>
      </p:sp>
      <p:sp>
        <p:nvSpPr>
          <p:cNvPr id="4" name="Shape 1"/>
          <p:cNvSpPr/>
          <p:nvPr/>
        </p:nvSpPr>
        <p:spPr>
          <a:xfrm>
            <a:off x="496119" y="965299"/>
            <a:ext cx="4722763" cy="859185"/>
          </a:xfrm>
          <a:prstGeom prst="roundRect">
            <a:avLst>
              <a:gd name="adj" fmla="val 2127"/>
            </a:avLst>
          </a:prstGeom>
          <a:solidFill>
            <a:srgbClr val="EEE8DD"/>
          </a:solidFill>
          <a:ln/>
        </p:spPr>
      </p:sp>
      <p:sp>
        <p:nvSpPr>
          <p:cNvPr id="5" name="Text 2"/>
          <p:cNvSpPr/>
          <p:nvPr/>
        </p:nvSpPr>
        <p:spPr>
          <a:xfrm>
            <a:off x="617934" y="1087115"/>
            <a:ext cx="1522884" cy="190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Живая память</a:t>
            </a:r>
            <a:endParaRPr lang="en-US" sz="1150" dirty="0"/>
          </a:p>
        </p:txBody>
      </p:sp>
      <p:sp>
        <p:nvSpPr>
          <p:cNvPr id="6" name="Text 3"/>
          <p:cNvSpPr/>
          <p:nvPr/>
        </p:nvSpPr>
        <p:spPr>
          <a:xfrm>
            <a:off x="617934" y="1340272"/>
            <a:ext cx="4479131" cy="362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4000"/>
              </a:lnSpc>
              <a:buNone/>
            </a:pPr>
            <a:r>
              <a:rPr lang="en-US" sz="9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Разрозненные семейные предания стали верифицированным цифровым наследием района.</a:t>
            </a:r>
            <a:endParaRPr lang="en-US" sz="950" dirty="0"/>
          </a:p>
        </p:txBody>
      </p:sp>
      <p:sp>
        <p:nvSpPr>
          <p:cNvPr id="7" name="Shape 4"/>
          <p:cNvSpPr/>
          <p:nvPr/>
        </p:nvSpPr>
        <p:spPr>
          <a:xfrm>
            <a:off x="496119" y="1929110"/>
            <a:ext cx="4722763" cy="859185"/>
          </a:xfrm>
          <a:prstGeom prst="roundRect">
            <a:avLst>
              <a:gd name="adj" fmla="val 2127"/>
            </a:avLst>
          </a:prstGeom>
          <a:solidFill>
            <a:srgbClr val="EEE8DD"/>
          </a:solidFill>
          <a:ln/>
        </p:spPr>
      </p:sp>
      <p:sp>
        <p:nvSpPr>
          <p:cNvPr id="8" name="Text 5"/>
          <p:cNvSpPr/>
          <p:nvPr/>
        </p:nvSpPr>
        <p:spPr>
          <a:xfrm>
            <a:off x="617934" y="2050926"/>
            <a:ext cx="1522884" cy="190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Доступность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617934" y="2304083"/>
            <a:ext cx="4479131" cy="362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4000"/>
              </a:lnSpc>
              <a:buNone/>
            </a:pPr>
            <a:r>
              <a:rPr lang="en-US" sz="9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Родственникам за пределами Якутии больше не нужно физически посещать архивы.</a:t>
            </a:r>
            <a:endParaRPr lang="en-US" sz="950" dirty="0"/>
          </a:p>
        </p:txBody>
      </p:sp>
      <p:sp>
        <p:nvSpPr>
          <p:cNvPr id="10" name="Shape 7"/>
          <p:cNvSpPr/>
          <p:nvPr/>
        </p:nvSpPr>
        <p:spPr>
          <a:xfrm>
            <a:off x="496119" y="2892921"/>
            <a:ext cx="4722763" cy="859185"/>
          </a:xfrm>
          <a:prstGeom prst="roundRect">
            <a:avLst>
              <a:gd name="adj" fmla="val 2127"/>
            </a:avLst>
          </a:prstGeom>
          <a:solidFill>
            <a:srgbClr val="EEE8DD"/>
          </a:solidFill>
          <a:ln/>
        </p:spPr>
      </p:sp>
      <p:sp>
        <p:nvSpPr>
          <p:cNvPr id="11" name="Text 8"/>
          <p:cNvSpPr/>
          <p:nvPr/>
        </p:nvSpPr>
        <p:spPr>
          <a:xfrm>
            <a:off x="617934" y="3014737"/>
            <a:ext cx="1522884" cy="190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Патриотизм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617934" y="3267894"/>
            <a:ext cx="4479131" cy="362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4000"/>
              </a:lnSpc>
              <a:buNone/>
            </a:pPr>
            <a:r>
              <a:rPr lang="en-US" sz="9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Молодёжь обретает чувство гордости за род и край через конкретные лица близких.</a:t>
            </a:r>
            <a:endParaRPr lang="en-US" sz="950" dirty="0"/>
          </a:p>
        </p:txBody>
      </p:sp>
      <p:sp>
        <p:nvSpPr>
          <p:cNvPr id="13" name="Shape 10"/>
          <p:cNvSpPr/>
          <p:nvPr/>
        </p:nvSpPr>
        <p:spPr>
          <a:xfrm>
            <a:off x="496119" y="3856732"/>
            <a:ext cx="4722763" cy="859185"/>
          </a:xfrm>
          <a:prstGeom prst="roundRect">
            <a:avLst>
              <a:gd name="adj" fmla="val 2127"/>
            </a:avLst>
          </a:prstGeom>
          <a:solidFill>
            <a:srgbClr val="EEE8DD"/>
          </a:solidFill>
          <a:ln/>
        </p:spPr>
      </p:sp>
      <p:sp>
        <p:nvSpPr>
          <p:cNvPr id="14" name="Text 11"/>
          <p:cNvSpPr/>
          <p:nvPr/>
        </p:nvSpPr>
        <p:spPr>
          <a:xfrm>
            <a:off x="617934" y="3978548"/>
            <a:ext cx="1522884" cy="190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Семейные связи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617934" y="4231704"/>
            <a:ext cx="4479131" cy="3623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4000"/>
              </a:lnSpc>
              <a:buNone/>
            </a:pPr>
            <a:r>
              <a:rPr lang="en-US" sz="9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Сбор данных инициирует внутрисемейное общение между поколениями о судьбах бабушек и прабабушек.</a:t>
            </a:r>
            <a:endParaRPr lang="en-US" sz="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50921" y="429220"/>
            <a:ext cx="5067962" cy="8582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3600" dirty="0">
                <a:solidFill>
                  <a:srgbClr val="484237"/>
                </a:solidFill>
                <a:latin typeface="Times New Roman" pitchFamily="18" charset="0"/>
                <a:ea typeface="Gelasio SemiBold" pitchFamily="34" charset="-122"/>
                <a:cs typeface="Times New Roman" pitchFamily="18" charset="0"/>
              </a:rPr>
              <a:t>История войны имеет женское лицо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477069" y="1623353"/>
            <a:ext cx="4722763" cy="8652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Традиционно история Великой Отечественной войны — это солдаты, боевые подвиги и Победа. Но не менее страшную трагедию пережили </a:t>
            </a:r>
            <a:r>
              <a:rPr lang="en-US" sz="105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матери</a:t>
            </a: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— большинство из них больше не увидели своих детей.</a:t>
            </a:r>
            <a:endParaRPr lang="en-US" sz="10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77069" y="2501950"/>
            <a:ext cx="4741813" cy="103963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09613" y="2658294"/>
            <a:ext cx="1716658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Их подвиг</a:t>
            </a:r>
            <a:endParaRPr lang="en-US" sz="1350" dirty="0"/>
          </a:p>
        </p:txBody>
      </p:sp>
      <p:sp>
        <p:nvSpPr>
          <p:cNvPr id="7" name="Text 3"/>
          <p:cNvSpPr/>
          <p:nvPr/>
        </p:nvSpPr>
        <p:spPr>
          <a:xfrm>
            <a:off x="709613" y="2952601"/>
            <a:ext cx="4352925" cy="432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Нечеловеческое терпение, тяжелейший труд и вера, позволившая пережить потерю детей ради спасения Родины.</a:t>
            </a:r>
            <a:endParaRPr lang="en-US" sz="10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77069" y="3674566"/>
            <a:ext cx="4741813" cy="1039639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09613" y="3830910"/>
            <a:ext cx="1716658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Угроза забвения</a:t>
            </a:r>
            <a:endParaRPr lang="en-US" sz="1350" dirty="0"/>
          </a:p>
        </p:txBody>
      </p:sp>
      <p:sp>
        <p:nvSpPr>
          <p:cNvPr id="10" name="Text 5"/>
          <p:cNvSpPr/>
          <p:nvPr/>
        </p:nvSpPr>
        <p:spPr>
          <a:xfrm>
            <a:off x="709613" y="4125218"/>
            <a:ext cx="4352925" cy="432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Имена матерей остаются лишь в семейных преданиях или ветхих архивах — и первыми предаются забвению.</a:t>
            </a:r>
            <a:endParaRPr lang="en-US" sz="105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DFED216-98D0-4A87-A656-7925DA1E6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4640" y="0"/>
            <a:ext cx="3755994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521047"/>
            <a:ext cx="4189288" cy="415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60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Откуда начался проект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6010201" y="1247775"/>
            <a:ext cx="2642369" cy="41537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0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Инициатива движения «Матери России»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6010201" y="1787723"/>
            <a:ext cx="2642369" cy="12358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9000"/>
              </a:lnSpc>
              <a:buNone/>
            </a:pPr>
            <a:r>
              <a:rPr lang="en-US" sz="1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В </a:t>
            </a:r>
            <a:r>
              <a:rPr lang="en-US" sz="10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2020 году</a:t>
            </a:r>
            <a:r>
              <a:rPr lang="en-US" sz="1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Якутское региональное отделение Всероссийского движения «Матери России» начало масштабную республиканскую поисковую работу по выявлению имён матерей для создания мемориальной базы данных.</a:t>
            </a: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6010201" y="3148161"/>
            <a:ext cx="2118494" cy="2076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0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Наше участие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6010201" y="3480420"/>
            <a:ext cx="2642369" cy="10298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9000"/>
              </a:lnSpc>
              <a:buNone/>
            </a:pPr>
            <a:r>
              <a:rPr lang="en-US" sz="1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В </a:t>
            </a:r>
            <a:r>
              <a:rPr lang="en-US" sz="10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2024 году</a:t>
            </a:r>
            <a:r>
              <a:rPr lang="en-US" sz="1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, к 80-й годовщине Великой Победы, наша МЦБС присоединилась к поиску. Из </a:t>
            </a:r>
            <a:r>
              <a:rPr lang="en-US" sz="10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2299 имён</a:t>
            </a:r>
            <a:r>
              <a:rPr lang="en-US" sz="1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в общем реестре республики — </a:t>
            </a:r>
            <a:r>
              <a:rPr lang="en-US" sz="100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1296</a:t>
            </a:r>
            <a:r>
              <a:rPr lang="en-US" sz="10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собраны нашими библиотекарями.</a:t>
            </a:r>
            <a:endParaRPr lang="en-US" sz="1000" dirty="0"/>
          </a:p>
        </p:txBody>
      </p:sp>
      <p:pic>
        <p:nvPicPr>
          <p:cNvPr id="1026" name="Picture 2" descr="К акции &quot;Своих не бросаем&quot; присоединились дальнегорские &quot;Матери России&quot; -  Муниципальные новости - Новости, объявления, события - О муниципалитете -  Дальнегорский муниципальный округ">
            <a:extLst>
              <a:ext uri="{FF2B5EF4-FFF2-40B4-BE49-F238E27FC236}">
                <a16:creationId xmlns:a16="http://schemas.microsoft.com/office/drawing/2014/main" xmlns="" id="{CD9E3281-2438-4CDD-8CE6-67D45277E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71" y="1145172"/>
            <a:ext cx="5215922" cy="347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413519"/>
            <a:ext cx="4001319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7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Цели проекта</a:t>
            </a:r>
            <a:endParaRPr lang="en-US" sz="2750" dirty="0"/>
          </a:p>
        </p:txBody>
      </p:sp>
      <p:sp>
        <p:nvSpPr>
          <p:cNvPr id="3" name="Shape 1"/>
          <p:cNvSpPr/>
          <p:nvPr/>
        </p:nvSpPr>
        <p:spPr>
          <a:xfrm>
            <a:off x="496119" y="1140023"/>
            <a:ext cx="4004965" cy="1837506"/>
          </a:xfrm>
          <a:prstGeom prst="roundRect">
            <a:avLst>
              <a:gd name="adj" fmla="val 1157"/>
            </a:avLst>
          </a:prstGeom>
          <a:solidFill>
            <a:srgbClr val="EEE8DD"/>
          </a:solidFill>
          <a:ln/>
        </p:spPr>
      </p:sp>
      <p:sp>
        <p:nvSpPr>
          <p:cNvPr id="4" name="Shape 2"/>
          <p:cNvSpPr/>
          <p:nvPr/>
        </p:nvSpPr>
        <p:spPr>
          <a:xfrm>
            <a:off x="637877" y="1281782"/>
            <a:ext cx="425276" cy="425276"/>
          </a:xfrm>
          <a:prstGeom prst="roundRect">
            <a:avLst>
              <a:gd name="adj" fmla="val 13436988"/>
            </a:avLst>
          </a:prstGeom>
          <a:solidFill>
            <a:srgbClr val="D3C5B6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4856" y="1398687"/>
            <a:ext cx="191319" cy="19131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37877" y="1848817"/>
            <a:ext cx="280139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Цифровое пространство памяти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637877" y="2155329"/>
            <a:ext cx="3721447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Увековечить неоценимый вклад матерей Усть-Алданского района в историю страны.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4642842" y="1140023"/>
            <a:ext cx="4005039" cy="1837506"/>
          </a:xfrm>
          <a:prstGeom prst="roundRect">
            <a:avLst>
              <a:gd name="adj" fmla="val 1157"/>
            </a:avLst>
          </a:prstGeom>
          <a:solidFill>
            <a:srgbClr val="EEE8DD"/>
          </a:solidFill>
          <a:ln/>
        </p:spPr>
      </p:sp>
      <p:sp>
        <p:nvSpPr>
          <p:cNvPr id="9" name="Shape 6"/>
          <p:cNvSpPr/>
          <p:nvPr/>
        </p:nvSpPr>
        <p:spPr>
          <a:xfrm>
            <a:off x="4784601" y="1281782"/>
            <a:ext cx="425276" cy="425276"/>
          </a:xfrm>
          <a:prstGeom prst="roundRect">
            <a:avLst>
              <a:gd name="adj" fmla="val 13436988"/>
            </a:avLst>
          </a:prstGeom>
          <a:solidFill>
            <a:srgbClr val="D3C5B6"/>
          </a:solidFill>
          <a:ln/>
        </p:spPr>
      </p:sp>
      <p:sp>
        <p:nvSpPr>
          <p:cNvPr id="10" name="Text 7"/>
          <p:cNvSpPr/>
          <p:nvPr/>
        </p:nvSpPr>
        <p:spPr>
          <a:xfrm>
            <a:off x="4901580" y="1374800"/>
            <a:ext cx="191319" cy="23916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2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4784601" y="1848817"/>
            <a:ext cx="277393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Историческая преемственность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4784601" y="2155329"/>
            <a:ext cx="3721522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Обеспечить, чтобы имена и подвиги женщин-тружениц не исчезли вместе с уходом старшего поколения.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96119" y="3119289"/>
            <a:ext cx="4004965" cy="1610692"/>
          </a:xfrm>
          <a:prstGeom prst="roundRect">
            <a:avLst>
              <a:gd name="adj" fmla="val 1320"/>
            </a:avLst>
          </a:prstGeom>
          <a:solidFill>
            <a:srgbClr val="EEE8DD"/>
          </a:solidFill>
          <a:ln/>
        </p:spPr>
      </p:sp>
      <p:sp>
        <p:nvSpPr>
          <p:cNvPr id="14" name="Shape 11"/>
          <p:cNvSpPr/>
          <p:nvPr/>
        </p:nvSpPr>
        <p:spPr>
          <a:xfrm>
            <a:off x="637877" y="3261047"/>
            <a:ext cx="425276" cy="425276"/>
          </a:xfrm>
          <a:prstGeom prst="roundRect">
            <a:avLst>
              <a:gd name="adj" fmla="val 13436988"/>
            </a:avLst>
          </a:prstGeom>
          <a:solidFill>
            <a:srgbClr val="D3C5B6"/>
          </a:solidFill>
          <a:ln/>
        </p:spPr>
      </p:sp>
      <p:sp>
        <p:nvSpPr>
          <p:cNvPr id="15" name="Text 12"/>
          <p:cNvSpPr/>
          <p:nvPr/>
        </p:nvSpPr>
        <p:spPr>
          <a:xfrm>
            <a:off x="754856" y="3354065"/>
            <a:ext cx="191319" cy="23916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3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637877" y="3828083"/>
            <a:ext cx="286925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Восстановление справедливости</a:t>
            </a:r>
            <a:endParaRPr lang="en-US" sz="1350" dirty="0"/>
          </a:p>
        </p:txBody>
      </p:sp>
      <p:sp>
        <p:nvSpPr>
          <p:cNvPr id="17" name="Text 14"/>
          <p:cNvSpPr/>
          <p:nvPr/>
        </p:nvSpPr>
        <p:spPr>
          <a:xfrm>
            <a:off x="637877" y="4134594"/>
            <a:ext cx="3721447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Перенести фокус с боевых действий на трудовой и человеческий подвиг в тылу.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4642842" y="3119289"/>
            <a:ext cx="4005039" cy="1610692"/>
          </a:xfrm>
          <a:prstGeom prst="roundRect">
            <a:avLst>
              <a:gd name="adj" fmla="val 1320"/>
            </a:avLst>
          </a:prstGeom>
          <a:solidFill>
            <a:srgbClr val="EEE8DD"/>
          </a:solidFill>
          <a:ln/>
        </p:spPr>
      </p:sp>
      <p:sp>
        <p:nvSpPr>
          <p:cNvPr id="19" name="Shape 16"/>
          <p:cNvSpPr/>
          <p:nvPr/>
        </p:nvSpPr>
        <p:spPr>
          <a:xfrm>
            <a:off x="4784601" y="3261047"/>
            <a:ext cx="425276" cy="425276"/>
          </a:xfrm>
          <a:prstGeom prst="roundRect">
            <a:avLst>
              <a:gd name="adj" fmla="val 13436988"/>
            </a:avLst>
          </a:prstGeom>
          <a:solidFill>
            <a:srgbClr val="D3C5B6"/>
          </a:solidFill>
          <a:ln/>
        </p:spPr>
      </p:sp>
      <p:sp>
        <p:nvSpPr>
          <p:cNvPr id="20" name="Text 17"/>
          <p:cNvSpPr/>
          <p:nvPr/>
        </p:nvSpPr>
        <p:spPr>
          <a:xfrm>
            <a:off x="4901580" y="3354065"/>
            <a:ext cx="191319" cy="23916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4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4784601" y="3828083"/>
            <a:ext cx="213657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Консолидация общества</a:t>
            </a:r>
            <a:endParaRPr lang="en-US" sz="1350" dirty="0"/>
          </a:p>
        </p:txBody>
      </p:sp>
      <p:sp>
        <p:nvSpPr>
          <p:cNvPr id="22" name="Text 19"/>
          <p:cNvSpPr/>
          <p:nvPr/>
        </p:nvSpPr>
        <p:spPr>
          <a:xfrm>
            <a:off x="4784601" y="4134594"/>
            <a:ext cx="372152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Объединить жителей района — и тех, кто уехал — вокруг общей семейной и региональной истории.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890587"/>
            <a:ext cx="4853880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7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Три направления работы</a:t>
            </a:r>
            <a:endParaRPr lang="en-US" sz="2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96119" y="1617092"/>
            <a:ext cx="2622724" cy="263574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01180" y="1715839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1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656927" y="2203177"/>
            <a:ext cx="2301106" cy="4429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Исследовательская и архивная работа</a:t>
            </a:r>
            <a:endParaRPr lang="en-US" sz="1350" dirty="0"/>
          </a:p>
        </p:txBody>
      </p:sp>
      <p:sp>
        <p:nvSpPr>
          <p:cNvPr id="6" name="Text 3"/>
          <p:cNvSpPr/>
          <p:nvPr/>
        </p:nvSpPr>
        <p:spPr>
          <a:xfrm>
            <a:off x="656927" y="2731145"/>
            <a:ext cx="2301106" cy="11340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Сбор и верификация данных в архивах, фондах библиотек и музеев; оцифровка фотографий, наградных листов и воспоминаний.</a:t>
            </a:r>
            <a:endParaRPr lang="en-US" sz="11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60601" y="1617092"/>
            <a:ext cx="2622724" cy="263574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465662" y="1715839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2</a:t>
            </a:r>
            <a:endParaRPr lang="en-US" sz="1650" dirty="0"/>
          </a:p>
        </p:txBody>
      </p:sp>
      <p:sp>
        <p:nvSpPr>
          <p:cNvPr id="9" name="Text 5"/>
          <p:cNvSpPr/>
          <p:nvPr/>
        </p:nvSpPr>
        <p:spPr>
          <a:xfrm>
            <a:off x="3421410" y="2203177"/>
            <a:ext cx="2301106" cy="4429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Информационно-технологические задачи</a:t>
            </a:r>
            <a:endParaRPr lang="en-US" sz="1350" dirty="0"/>
          </a:p>
        </p:txBody>
      </p:sp>
      <p:sp>
        <p:nvSpPr>
          <p:cNvPr id="10" name="Text 6"/>
          <p:cNvSpPr/>
          <p:nvPr/>
        </p:nvSpPr>
        <p:spPr>
          <a:xfrm>
            <a:off x="3421410" y="2731145"/>
            <a:ext cx="2301106" cy="13608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Создание удобной веб-платформы с доступным интерфейсом; постоянное обновление базы данных по мере поступления новых сведений.</a:t>
            </a:r>
            <a:endParaRPr lang="en-US" sz="11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25083" y="1617092"/>
            <a:ext cx="2622724" cy="2635746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230145" y="1715839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3</a:t>
            </a:r>
            <a:endParaRPr lang="en-US" sz="1650" dirty="0"/>
          </a:p>
        </p:txBody>
      </p:sp>
      <p:sp>
        <p:nvSpPr>
          <p:cNvPr id="13" name="Text 8"/>
          <p:cNvSpPr/>
          <p:nvPr/>
        </p:nvSpPr>
        <p:spPr>
          <a:xfrm>
            <a:off x="6185892" y="2203177"/>
            <a:ext cx="2301106" cy="4429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Социально-педагогические задачи</a:t>
            </a:r>
            <a:endParaRPr lang="en-US" sz="1350" dirty="0"/>
          </a:p>
        </p:txBody>
      </p:sp>
      <p:sp>
        <p:nvSpPr>
          <p:cNvPr id="14" name="Text 9"/>
          <p:cNvSpPr/>
          <p:nvPr/>
        </p:nvSpPr>
        <p:spPr>
          <a:xfrm>
            <a:off x="6185892" y="2731145"/>
            <a:ext cx="2301106" cy="11340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Использование материалов в школьных уроках истории; стимулирование молодёжи к изучению родословных; популяризация образа матери.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0912" y="393502"/>
            <a:ext cx="3226073" cy="346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1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Целевые группы</a:t>
            </a:r>
            <a:endParaRPr lang="en-US" sz="21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12" y="966713"/>
            <a:ext cx="3685952" cy="368595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711750" y="2323430"/>
            <a:ext cx="1933649" cy="17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0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Инклюзивный проект</a:t>
            </a:r>
            <a:endParaRPr lang="en-US" sz="1050" dirty="0"/>
          </a:p>
        </p:txBody>
      </p:sp>
      <p:sp>
        <p:nvSpPr>
          <p:cNvPr id="5" name="Text 2"/>
          <p:cNvSpPr/>
          <p:nvPr/>
        </p:nvSpPr>
        <p:spPr>
          <a:xfrm>
            <a:off x="4711750" y="2582912"/>
            <a:ext cx="4143152" cy="157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19000"/>
              </a:lnSpc>
              <a:buNone/>
            </a:pPr>
            <a:r>
              <a:rPr lang="en-US" sz="8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Проект объединяет три поколения:</a:t>
            </a:r>
            <a:endParaRPr lang="en-US" sz="850" dirty="0"/>
          </a:p>
        </p:txBody>
      </p:sp>
      <p:sp>
        <p:nvSpPr>
          <p:cNvPr id="6" name="Text 3"/>
          <p:cNvSpPr/>
          <p:nvPr/>
        </p:nvSpPr>
        <p:spPr>
          <a:xfrm>
            <a:off x="4711750" y="2818507"/>
            <a:ext cx="3685952" cy="5336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342900" indent="-342900" algn="l">
              <a:lnSpc>
                <a:spcPct val="119000"/>
              </a:lnSpc>
              <a:buSzPct val="100000"/>
              <a:buChar char="•"/>
            </a:pPr>
            <a:r>
              <a:rPr lang="en-US" sz="85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Те, кто хранит память</a:t>
            </a:r>
            <a:r>
              <a:rPr lang="en-US" sz="8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— архивисты и библиотекари</a:t>
            </a:r>
            <a:endParaRPr lang="en-US" sz="850" dirty="0"/>
          </a:p>
          <a:p>
            <a:pPr marL="342900" indent="-342900" algn="l">
              <a:lnSpc>
                <a:spcPct val="119000"/>
              </a:lnSpc>
              <a:buSzPct val="100000"/>
              <a:buChar char="•"/>
            </a:pPr>
            <a:r>
              <a:rPr lang="en-US" sz="85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Те, о ком помнят</a:t>
            </a:r>
            <a:r>
              <a:rPr lang="en-US" sz="8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— семьи и родственники</a:t>
            </a:r>
            <a:endParaRPr lang="en-US" sz="850" dirty="0"/>
          </a:p>
          <a:p>
            <a:pPr marL="342900" indent="-342900" algn="l">
              <a:lnSpc>
                <a:spcPct val="119000"/>
              </a:lnSpc>
              <a:buSzPct val="100000"/>
              <a:buChar char="•"/>
            </a:pPr>
            <a:r>
              <a:rPr lang="en-US" sz="85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Те, кому передают память</a:t>
            </a:r>
            <a:r>
              <a:rPr lang="en-US" sz="8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— будущие поколения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496119" y="393055"/>
            <a:ext cx="4722763" cy="8582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70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Структура цифрового ресурса</a:t>
            </a:r>
            <a:endParaRPr lang="en-US" sz="2700" dirty="0"/>
          </a:p>
        </p:txBody>
      </p:sp>
      <p:sp>
        <p:nvSpPr>
          <p:cNvPr id="4" name="Text 1"/>
          <p:cNvSpPr/>
          <p:nvPr/>
        </p:nvSpPr>
        <p:spPr>
          <a:xfrm>
            <a:off x="496119" y="1450851"/>
            <a:ext cx="4722763" cy="6489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Информация распределена по </a:t>
            </a:r>
            <a:r>
              <a:rPr lang="en-US" sz="1050" b="1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территориальным блокам</a:t>
            </a: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— названиям наслегов Усть-Алданского района. В каждом блоке — кликабельный список матерей с биографическими данными:</a:t>
            </a:r>
            <a:endParaRPr lang="en-US" sz="10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7613" y="2256309"/>
            <a:ext cx="205978" cy="20597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42380" y="2249463"/>
            <a:ext cx="4276502" cy="2163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ФИО, годы жизни, место рождения и трудовая деятельность</a:t>
            </a:r>
            <a:endParaRPr lang="en-US" sz="10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7613" y="2941141"/>
            <a:ext cx="205978" cy="20597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42380" y="2934295"/>
            <a:ext cx="4276502" cy="2163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Сведения о детях, ушедших на фронт</a:t>
            </a:r>
            <a:endParaRPr lang="en-US" sz="105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7613" y="3625974"/>
            <a:ext cx="205978" cy="20597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42380" y="3619128"/>
            <a:ext cx="4276502" cy="432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Награды: ордена и медали материнской славы, государственные награды за трудовую доблесть</a:t>
            </a:r>
            <a:endParaRPr lang="en-US" sz="105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7613" y="4324648"/>
            <a:ext cx="205978" cy="205978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942380" y="4317802"/>
            <a:ext cx="4276502" cy="432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05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Фотоархив: оцифрованные снимки, сканы документов и наградных листов</a:t>
            </a:r>
            <a:endParaRPr lang="en-US" sz="105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C713BD74-7BAC-4173-8696-E39979BCB3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354" t="13056" r="21258" b="5556"/>
          <a:stretch/>
        </p:blipFill>
        <p:spPr>
          <a:xfrm>
            <a:off x="5325414" y="6941"/>
            <a:ext cx="3925118" cy="5136803"/>
          </a:xfrm>
          <a:prstGeom prst="rect">
            <a:avLst/>
          </a:prstGeom>
        </p:spPr>
      </p:pic>
      <p:pic>
        <p:nvPicPr>
          <p:cNvPr id="1026" name="Picture 2" descr="D:\Users\OrlovaTG\Downloads\Screenshot 2026-06-15 at 12-03-39 Наслег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002" y="1668796"/>
            <a:ext cx="1962559" cy="336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Users\OrlovaTG\Downloads\Screenshot 2026-06-15 at 12-03-39 Наслега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40"/>
          <a:stretch/>
        </p:blipFill>
        <p:spPr bwMode="auto">
          <a:xfrm>
            <a:off x="7058051" y="2041859"/>
            <a:ext cx="1962559" cy="171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OrlovaTG\Downloads\Screenshot 2026-06-15 at 12-05-01 Тарская Дария Петровн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91" y="3252883"/>
            <a:ext cx="3304563" cy="189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985093"/>
            <a:ext cx="7349951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7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Интерактивный функционал и контекст</a:t>
            </a:r>
            <a:endParaRPr lang="en-US" sz="2750" dirty="0"/>
          </a:p>
        </p:txBody>
      </p:sp>
      <p:sp>
        <p:nvSpPr>
          <p:cNvPr id="3" name="Text 1"/>
          <p:cNvSpPr/>
          <p:nvPr/>
        </p:nvSpPr>
        <p:spPr>
          <a:xfrm>
            <a:off x="496119" y="1782440"/>
            <a:ext cx="2674516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Возможности платформы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496119" y="2145655"/>
            <a:ext cx="3902943" cy="196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342900" indent="-342900" algn="l">
              <a:lnSpc>
                <a:spcPct val="133000"/>
              </a:lnSpc>
              <a:buSzPct val="100000"/>
              <a:buChar char="•"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Поисковая система с фильтрацией по фамилии или населённому пункту</a:t>
            </a:r>
            <a:endParaRPr lang="en-US" sz="1100" dirty="0"/>
          </a:p>
          <a:p>
            <a:pPr marL="342900" indent="-342900" algn="l">
              <a:lnSpc>
                <a:spcPct val="133000"/>
              </a:lnSpc>
              <a:buSzPct val="100000"/>
              <a:buChar char="•"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Форма обратной связи для уточнения данных родственниками</a:t>
            </a:r>
            <a:endParaRPr lang="en-US" sz="1100" dirty="0"/>
          </a:p>
          <a:p>
            <a:pPr marL="342900" indent="-342900" algn="l">
              <a:lnSpc>
                <a:spcPct val="133000"/>
              </a:lnSpc>
              <a:buSzPct val="100000"/>
              <a:buChar char="•"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Исторические справки о жизни района и наслегов в годы войны</a:t>
            </a:r>
            <a:endParaRPr lang="en-US" sz="1100" dirty="0"/>
          </a:p>
          <a:p>
            <a:pPr marL="342900" indent="-342900" algn="l">
              <a:lnSpc>
                <a:spcPct val="133000"/>
              </a:lnSpc>
              <a:buSzPct val="100000"/>
              <a:buChar char="•"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Статистика: количество матерей и ушедших на фронт детей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4647605" y="1640681"/>
            <a:ext cx="4107135" cy="2517725"/>
          </a:xfrm>
          <a:prstGeom prst="roundRect">
            <a:avLst>
              <a:gd name="adj" fmla="val 845"/>
            </a:avLst>
          </a:prstGeom>
          <a:solidFill>
            <a:srgbClr val="D3C5B6"/>
          </a:solidFill>
          <a:ln/>
        </p:spPr>
      </p:sp>
      <p:sp>
        <p:nvSpPr>
          <p:cNvPr id="6" name="Text 4"/>
          <p:cNvSpPr/>
          <p:nvPr/>
        </p:nvSpPr>
        <p:spPr>
          <a:xfrm>
            <a:off x="4789363" y="1782440"/>
            <a:ext cx="284983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3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Живой цифровой памятник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4789363" y="2145655"/>
            <a:ext cx="3823618" cy="11340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Вместо общих фраз о войне — конкретные лица и судьбы женщин отдельного района Якутии. Это яркий пример того, как муниципальные библиотеки используют интернет-технологии для сохранения локальной идентичности.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817587"/>
            <a:ext cx="545492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750" dirty="0">
                <a:solidFill>
                  <a:srgbClr val="484237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Количественные результаты</a:t>
            </a:r>
            <a:endParaRPr lang="en-US" sz="2750" dirty="0"/>
          </a:p>
        </p:txBody>
      </p:sp>
      <p:sp>
        <p:nvSpPr>
          <p:cNvPr id="3" name="Text 1"/>
          <p:cNvSpPr/>
          <p:nvPr/>
        </p:nvSpPr>
        <p:spPr>
          <a:xfrm>
            <a:off x="496119" y="1614934"/>
            <a:ext cx="3987254" cy="467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3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1296</a:t>
            </a:r>
            <a:endParaRPr lang="en-US" sz="3650" dirty="0"/>
          </a:p>
        </p:txBody>
      </p:sp>
      <p:sp>
        <p:nvSpPr>
          <p:cNvPr id="4" name="Text 2"/>
          <p:cNvSpPr/>
          <p:nvPr/>
        </p:nvSpPr>
        <p:spPr>
          <a:xfrm>
            <a:off x="1603697" y="2259881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Имён матерей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496119" y="2566392"/>
            <a:ext cx="398725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в базе данных проекта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660553" y="1614934"/>
            <a:ext cx="3987329" cy="467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3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219</a:t>
            </a:r>
            <a:endParaRPr lang="en-US" sz="3650" dirty="0"/>
          </a:p>
        </p:txBody>
      </p:sp>
      <p:sp>
        <p:nvSpPr>
          <p:cNvPr id="7" name="Text 5"/>
          <p:cNvSpPr/>
          <p:nvPr/>
        </p:nvSpPr>
        <p:spPr>
          <a:xfrm>
            <a:off x="5768206" y="2259881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Медиафайлов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4660553" y="2566392"/>
            <a:ext cx="3987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в архивном фонде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96119" y="3147566"/>
            <a:ext cx="3987254" cy="467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3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21</a:t>
            </a:r>
            <a:endParaRPr lang="en-US" sz="3650" dirty="0"/>
          </a:p>
        </p:txBody>
      </p:sp>
      <p:sp>
        <p:nvSpPr>
          <p:cNvPr id="10" name="Text 8"/>
          <p:cNvSpPr/>
          <p:nvPr/>
        </p:nvSpPr>
        <p:spPr>
          <a:xfrm>
            <a:off x="1603697" y="3792513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Наслег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496119" y="4099024"/>
            <a:ext cx="398725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Усть-Алданского района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4660553" y="3147566"/>
            <a:ext cx="3987329" cy="467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</a:pPr>
            <a:r>
              <a:rPr lang="en-US" sz="36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9965</a:t>
            </a:r>
            <a:endParaRPr lang="en-US" sz="3650" dirty="0"/>
          </a:p>
        </p:txBody>
      </p:sp>
      <p:sp>
        <p:nvSpPr>
          <p:cNvPr id="13" name="Text 11"/>
          <p:cNvSpPr/>
          <p:nvPr/>
        </p:nvSpPr>
        <p:spPr>
          <a:xfrm>
            <a:off x="5768206" y="3792513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746558"/>
                </a:solidFill>
                <a:latin typeface="Gelasio SemiBold" pitchFamily="34" charset="0"/>
                <a:ea typeface="Gelasio SemiBold" pitchFamily="34" charset="-122"/>
                <a:cs typeface="Gelasio SemiBold" pitchFamily="34" charset="-120"/>
              </a:rPr>
              <a:t>Просмотров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4660553" y="4099024"/>
            <a:ext cx="3987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en-US" sz="1100" dirty="0">
                <a:solidFill>
                  <a:srgbClr val="746558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1084 уникальных посетителя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</TotalTime>
  <Words>574</Words>
  <Application>Microsoft Office PowerPoint</Application>
  <PresentationFormat>Экран (16:9)</PresentationFormat>
  <Paragraphs>91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Gelasio</vt:lpstr>
      <vt:lpstr>Gelasio SemiBold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Тамара Орлова</cp:lastModifiedBy>
  <cp:revision>3</cp:revision>
  <dcterms:created xsi:type="dcterms:W3CDTF">2026-06-13T17:00:46Z</dcterms:created>
  <dcterms:modified xsi:type="dcterms:W3CDTF">2026-06-15T03:07:54Z</dcterms:modified>
</cp:coreProperties>
</file>